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7" r:id="rId1"/>
  </p:sldMasterIdLst>
  <p:notesMasterIdLst>
    <p:notesMasterId r:id="rId52"/>
  </p:notesMasterIdLst>
  <p:sldIdLst>
    <p:sldId id="256" r:id="rId2"/>
    <p:sldId id="296" r:id="rId3"/>
    <p:sldId id="279" r:id="rId4"/>
    <p:sldId id="290" r:id="rId5"/>
    <p:sldId id="289" r:id="rId6"/>
    <p:sldId id="258" r:id="rId7"/>
    <p:sldId id="291" r:id="rId8"/>
    <p:sldId id="293" r:id="rId9"/>
    <p:sldId id="292" r:id="rId10"/>
    <p:sldId id="294" r:id="rId11"/>
    <p:sldId id="295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301" r:id="rId28"/>
    <p:sldId id="274" r:id="rId29"/>
    <p:sldId id="275" r:id="rId30"/>
    <p:sldId id="299" r:id="rId31"/>
    <p:sldId id="300" r:id="rId32"/>
    <p:sldId id="302" r:id="rId33"/>
    <p:sldId id="303" r:id="rId34"/>
    <p:sldId id="304" r:id="rId35"/>
    <p:sldId id="305" r:id="rId36"/>
    <p:sldId id="306" r:id="rId37"/>
    <p:sldId id="298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8" r:id="rId46"/>
    <p:sldId id="287" r:id="rId47"/>
    <p:sldId id="276" r:id="rId48"/>
    <p:sldId id="297" r:id="rId49"/>
    <p:sldId id="277" r:id="rId50"/>
    <p:sldId id="278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644" autoAdjust="0"/>
  </p:normalViewPr>
  <p:slideViewPr>
    <p:cSldViewPr snapToGrid="0">
      <p:cViewPr varScale="1">
        <p:scale>
          <a:sx n="74" d="100"/>
          <a:sy n="74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2400F0-367A-4819-AEF4-18BC47DA2EE5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FD947BD9-6B7A-45D4-BA7A-F7017AEB26A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52E341E-940F-4E65-997B-4AD34A8BE60F}" type="parTrans" cxnId="{259825C9-4D79-40D9-979C-4663BF9E5F69}">
      <dgm:prSet/>
      <dgm:spPr/>
      <dgm:t>
        <a:bodyPr/>
        <a:lstStyle/>
        <a:p>
          <a:endParaRPr lang="en-US"/>
        </a:p>
      </dgm:t>
    </dgm:pt>
    <dgm:pt modelId="{2A61BD7F-42EF-4110-B028-E8ED839E93F6}" type="sibTrans" cxnId="{259825C9-4D79-40D9-979C-4663BF9E5F69}">
      <dgm:prSet/>
      <dgm:spPr/>
      <dgm:t>
        <a:bodyPr/>
        <a:lstStyle/>
        <a:p>
          <a:endParaRPr lang="en-US" dirty="0"/>
        </a:p>
      </dgm:t>
    </dgm:pt>
    <dgm:pt modelId="{CCAF2E31-A187-4E3F-9993-EA577A9DFD9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Program</a:t>
          </a:r>
          <a:endParaRPr lang="en-US" dirty="0">
            <a:solidFill>
              <a:schemeClr val="bg1"/>
            </a:solidFill>
          </a:endParaRPr>
        </a:p>
      </dgm:t>
    </dgm:pt>
    <dgm:pt modelId="{DFA3C46B-A5F0-40FD-AD71-316D4C82E34C}" type="parTrans" cxnId="{FD4F093F-3219-4F69-BDE5-0EAB8A02521A}">
      <dgm:prSet/>
      <dgm:spPr/>
      <dgm:t>
        <a:bodyPr/>
        <a:lstStyle/>
        <a:p>
          <a:endParaRPr lang="en-US"/>
        </a:p>
      </dgm:t>
    </dgm:pt>
    <dgm:pt modelId="{56F61FAE-CE08-43A4-90F4-A90FDFE181B7}" type="sibTrans" cxnId="{FD4F093F-3219-4F69-BDE5-0EAB8A02521A}">
      <dgm:prSet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390A453B-6AAC-4526-8BAD-B87C1D9A9A49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Output</a:t>
          </a:r>
          <a:endParaRPr lang="en-US" dirty="0"/>
        </a:p>
      </dgm:t>
    </dgm:pt>
    <dgm:pt modelId="{3678D956-888C-4635-84ED-B3499B95AA2D}" type="parTrans" cxnId="{B3B51D15-2B85-4875-A81F-B2A5B10B2BC3}">
      <dgm:prSet/>
      <dgm:spPr/>
      <dgm:t>
        <a:bodyPr/>
        <a:lstStyle/>
        <a:p>
          <a:endParaRPr lang="en-US"/>
        </a:p>
      </dgm:t>
    </dgm:pt>
    <dgm:pt modelId="{44453893-2093-4658-9392-FD14E4156360}" type="sibTrans" cxnId="{B3B51D15-2B85-4875-A81F-B2A5B10B2BC3}">
      <dgm:prSet/>
      <dgm:spPr/>
      <dgm:t>
        <a:bodyPr/>
        <a:lstStyle/>
        <a:p>
          <a:endParaRPr lang="en-US"/>
        </a:p>
      </dgm:t>
    </dgm:pt>
    <dgm:pt modelId="{6957ECD9-ACBB-4B41-A082-A25958A1E0BA}" type="pres">
      <dgm:prSet presAssocID="{5F2400F0-367A-4819-AEF4-18BC47DA2EE5}" presName="Name0" presStyleCnt="0">
        <dgm:presLayoutVars>
          <dgm:dir/>
          <dgm:resizeHandles val="exact"/>
        </dgm:presLayoutVars>
      </dgm:prSet>
      <dgm:spPr/>
    </dgm:pt>
    <dgm:pt modelId="{2A840EC3-4D3B-4782-A2D5-20EC2562DD6D}" type="pres">
      <dgm:prSet presAssocID="{5F2400F0-367A-4819-AEF4-18BC47DA2EE5}" presName="vNodes" presStyleCnt="0"/>
      <dgm:spPr/>
    </dgm:pt>
    <dgm:pt modelId="{A415321D-6859-4B7F-8817-B096C3251946}" type="pres">
      <dgm:prSet presAssocID="{FD947BD9-6B7A-45D4-BA7A-F7017AEB26A9}" presName="node" presStyleLbl="node1" presStyleIdx="0" presStyleCnt="3" custLinFactNeighborX="-83885" custLinFactNeighborY="-53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A57CB-30E1-405C-AB1C-1D1A65239D2C}" type="pres">
      <dgm:prSet presAssocID="{2A61BD7F-42EF-4110-B028-E8ED839E93F6}" presName="spacerT" presStyleCnt="0"/>
      <dgm:spPr/>
    </dgm:pt>
    <dgm:pt modelId="{CA372DC0-28D5-4B50-81B3-6A85A171616B}" type="pres">
      <dgm:prSet presAssocID="{2A61BD7F-42EF-4110-B028-E8ED839E93F6}" presName="sibTrans" presStyleLbl="sibTrans2D1" presStyleIdx="0" presStyleCnt="2" custLinFactX="-43580" custLinFactNeighborX="-100000" custLinFactNeighborY="-2"/>
      <dgm:spPr/>
      <dgm:t>
        <a:bodyPr/>
        <a:lstStyle/>
        <a:p>
          <a:endParaRPr lang="en-US"/>
        </a:p>
      </dgm:t>
    </dgm:pt>
    <dgm:pt modelId="{B4308FE2-73AB-43E6-B2D9-16D1BD9EFD67}" type="pres">
      <dgm:prSet presAssocID="{2A61BD7F-42EF-4110-B028-E8ED839E93F6}" presName="spacerB" presStyleCnt="0"/>
      <dgm:spPr/>
    </dgm:pt>
    <dgm:pt modelId="{CF32888E-5995-4E6A-BFCD-98C0DE3A46C1}" type="pres">
      <dgm:prSet presAssocID="{CCAF2E31-A187-4E3F-9993-EA577A9DFD98}" presName="node" presStyleLbl="node1" presStyleIdx="1" presStyleCnt="3" custLinFactNeighborX="-79264" custLinFactNeighborY="1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02A3D-F58E-4BDA-BD13-409B4E302B5A}" type="pres">
      <dgm:prSet presAssocID="{5F2400F0-367A-4819-AEF4-18BC47DA2EE5}" presName="sibTransLast" presStyleLbl="sibTrans2D1" presStyleIdx="1" presStyleCnt="2" custScaleX="53003" custScaleY="77039" custLinFactX="-9083" custLinFactNeighborX="-100000" custLinFactNeighborY="-1"/>
      <dgm:spPr/>
      <dgm:t>
        <a:bodyPr/>
        <a:lstStyle/>
        <a:p>
          <a:endParaRPr lang="en-US"/>
        </a:p>
      </dgm:t>
    </dgm:pt>
    <dgm:pt modelId="{E2FE386E-43CF-4AB1-BEDB-CBC0B3322C77}" type="pres">
      <dgm:prSet presAssocID="{5F2400F0-367A-4819-AEF4-18BC47DA2EE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48DABD0-4B69-46FA-83F5-767458BDC828}" type="pres">
      <dgm:prSet presAssocID="{5F2400F0-367A-4819-AEF4-18BC47DA2EE5}" presName="lastNode" presStyleLbl="node1" presStyleIdx="2" presStyleCnt="3" custScaleX="55476" custScaleY="41474" custLinFactX="2534" custLinFactNeighborX="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9974E-4E29-46C0-9882-C5DA1D17C309}" type="presOf" srcId="{390A453B-6AAC-4526-8BAD-B87C1D9A9A49}" destId="{948DABD0-4B69-46FA-83F5-767458BDC828}" srcOrd="0" destOrd="0" presId="urn:microsoft.com/office/officeart/2005/8/layout/equation2"/>
    <dgm:cxn modelId="{259825C9-4D79-40D9-979C-4663BF9E5F69}" srcId="{5F2400F0-367A-4819-AEF4-18BC47DA2EE5}" destId="{FD947BD9-6B7A-45D4-BA7A-F7017AEB26A9}" srcOrd="0" destOrd="0" parTransId="{752E341E-940F-4E65-997B-4AD34A8BE60F}" sibTransId="{2A61BD7F-42EF-4110-B028-E8ED839E93F6}"/>
    <dgm:cxn modelId="{FD4F093F-3219-4F69-BDE5-0EAB8A02521A}" srcId="{5F2400F0-367A-4819-AEF4-18BC47DA2EE5}" destId="{CCAF2E31-A187-4E3F-9993-EA577A9DFD98}" srcOrd="1" destOrd="0" parTransId="{DFA3C46B-A5F0-40FD-AD71-316D4C82E34C}" sibTransId="{56F61FAE-CE08-43A4-90F4-A90FDFE181B7}"/>
    <dgm:cxn modelId="{0CAD3BE3-96E4-4EFA-8E99-94639B12C040}" type="presOf" srcId="{CCAF2E31-A187-4E3F-9993-EA577A9DFD98}" destId="{CF32888E-5995-4E6A-BFCD-98C0DE3A46C1}" srcOrd="0" destOrd="0" presId="urn:microsoft.com/office/officeart/2005/8/layout/equation2"/>
    <dgm:cxn modelId="{1FF3D5F1-37AE-4D72-89D8-90277D975C22}" type="presOf" srcId="{56F61FAE-CE08-43A4-90F4-A90FDFE181B7}" destId="{DBD02A3D-F58E-4BDA-BD13-409B4E302B5A}" srcOrd="0" destOrd="0" presId="urn:microsoft.com/office/officeart/2005/8/layout/equation2"/>
    <dgm:cxn modelId="{B3B51D15-2B85-4875-A81F-B2A5B10B2BC3}" srcId="{5F2400F0-367A-4819-AEF4-18BC47DA2EE5}" destId="{390A453B-6AAC-4526-8BAD-B87C1D9A9A49}" srcOrd="2" destOrd="0" parTransId="{3678D956-888C-4635-84ED-B3499B95AA2D}" sibTransId="{44453893-2093-4658-9392-FD14E4156360}"/>
    <dgm:cxn modelId="{CE33D287-8955-464E-BEC6-1585FDBBE1A7}" type="presOf" srcId="{2A61BD7F-42EF-4110-B028-E8ED839E93F6}" destId="{CA372DC0-28D5-4B50-81B3-6A85A171616B}" srcOrd="0" destOrd="0" presId="urn:microsoft.com/office/officeart/2005/8/layout/equation2"/>
    <dgm:cxn modelId="{3B35ECD3-8671-4166-B15C-4C5A9E7880B9}" type="presOf" srcId="{56F61FAE-CE08-43A4-90F4-A90FDFE181B7}" destId="{E2FE386E-43CF-4AB1-BEDB-CBC0B3322C77}" srcOrd="1" destOrd="0" presId="urn:microsoft.com/office/officeart/2005/8/layout/equation2"/>
    <dgm:cxn modelId="{FE874625-3353-4EB8-8106-B3F43108A7E6}" type="presOf" srcId="{FD947BD9-6B7A-45D4-BA7A-F7017AEB26A9}" destId="{A415321D-6859-4B7F-8817-B096C3251946}" srcOrd="0" destOrd="0" presId="urn:microsoft.com/office/officeart/2005/8/layout/equation2"/>
    <dgm:cxn modelId="{7875B0F1-6A8D-4D48-9B97-DAB87FDCCC22}" type="presOf" srcId="{5F2400F0-367A-4819-AEF4-18BC47DA2EE5}" destId="{6957ECD9-ACBB-4B41-A082-A25958A1E0BA}" srcOrd="0" destOrd="0" presId="urn:microsoft.com/office/officeart/2005/8/layout/equation2"/>
    <dgm:cxn modelId="{CE812367-30C1-4AE8-B189-9A907F66E444}" type="presParOf" srcId="{6957ECD9-ACBB-4B41-A082-A25958A1E0BA}" destId="{2A840EC3-4D3B-4782-A2D5-20EC2562DD6D}" srcOrd="0" destOrd="0" presId="urn:microsoft.com/office/officeart/2005/8/layout/equation2"/>
    <dgm:cxn modelId="{76494BE6-985C-4C27-9D83-CBE33FA7FE58}" type="presParOf" srcId="{2A840EC3-4D3B-4782-A2D5-20EC2562DD6D}" destId="{A415321D-6859-4B7F-8817-B096C3251946}" srcOrd="0" destOrd="0" presId="urn:microsoft.com/office/officeart/2005/8/layout/equation2"/>
    <dgm:cxn modelId="{07AE389F-E3B2-4C2A-930B-FF3AFE05BB35}" type="presParOf" srcId="{2A840EC3-4D3B-4782-A2D5-20EC2562DD6D}" destId="{4D0A57CB-30E1-405C-AB1C-1D1A65239D2C}" srcOrd="1" destOrd="0" presId="urn:microsoft.com/office/officeart/2005/8/layout/equation2"/>
    <dgm:cxn modelId="{6AF5E8F6-FFEB-45F0-92D1-26C9B5ABCC35}" type="presParOf" srcId="{2A840EC3-4D3B-4782-A2D5-20EC2562DD6D}" destId="{CA372DC0-28D5-4B50-81B3-6A85A171616B}" srcOrd="2" destOrd="0" presId="urn:microsoft.com/office/officeart/2005/8/layout/equation2"/>
    <dgm:cxn modelId="{04B6FBD2-0CA7-4387-BE86-E811E392CE5A}" type="presParOf" srcId="{2A840EC3-4D3B-4782-A2D5-20EC2562DD6D}" destId="{B4308FE2-73AB-43E6-B2D9-16D1BD9EFD67}" srcOrd="3" destOrd="0" presId="urn:microsoft.com/office/officeart/2005/8/layout/equation2"/>
    <dgm:cxn modelId="{6A709CFB-8FFF-4388-BCFF-A1C702A2263A}" type="presParOf" srcId="{2A840EC3-4D3B-4782-A2D5-20EC2562DD6D}" destId="{CF32888E-5995-4E6A-BFCD-98C0DE3A46C1}" srcOrd="4" destOrd="0" presId="urn:microsoft.com/office/officeart/2005/8/layout/equation2"/>
    <dgm:cxn modelId="{B756B337-52DC-490F-8141-3C3A557346A8}" type="presParOf" srcId="{6957ECD9-ACBB-4B41-A082-A25958A1E0BA}" destId="{DBD02A3D-F58E-4BDA-BD13-409B4E302B5A}" srcOrd="1" destOrd="0" presId="urn:microsoft.com/office/officeart/2005/8/layout/equation2"/>
    <dgm:cxn modelId="{0B8838AC-DC6D-4B75-8D80-C1FE317391DE}" type="presParOf" srcId="{DBD02A3D-F58E-4BDA-BD13-409B4E302B5A}" destId="{E2FE386E-43CF-4AB1-BEDB-CBC0B3322C77}" srcOrd="0" destOrd="0" presId="urn:microsoft.com/office/officeart/2005/8/layout/equation2"/>
    <dgm:cxn modelId="{A5BE7E2B-3A47-4368-87BA-4BEDB640729E}" type="presParOf" srcId="{6957ECD9-ACBB-4B41-A082-A25958A1E0BA}" destId="{948DABD0-4B69-46FA-83F5-767458BDC828}" srcOrd="2" destOrd="0" presId="urn:microsoft.com/office/officeart/2005/8/layout/equati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2400F0-367A-4819-AEF4-18BC47DA2EE5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FD947BD9-6B7A-45D4-BA7A-F7017AEB26A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52E341E-940F-4E65-997B-4AD34A8BE60F}" type="parTrans" cxnId="{259825C9-4D79-40D9-979C-4663BF9E5F69}">
      <dgm:prSet/>
      <dgm:spPr/>
      <dgm:t>
        <a:bodyPr/>
        <a:lstStyle/>
        <a:p>
          <a:endParaRPr lang="en-US"/>
        </a:p>
      </dgm:t>
    </dgm:pt>
    <dgm:pt modelId="{2A61BD7F-42EF-4110-B028-E8ED839E93F6}" type="sibTrans" cxnId="{259825C9-4D79-40D9-979C-4663BF9E5F69}">
      <dgm:prSet/>
      <dgm:spPr/>
      <dgm:t>
        <a:bodyPr/>
        <a:lstStyle/>
        <a:p>
          <a:endParaRPr lang="en-US" dirty="0"/>
        </a:p>
      </dgm:t>
    </dgm:pt>
    <dgm:pt modelId="{CCAF2E31-A187-4E3F-9993-EA577A9DFD9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Output</a:t>
          </a:r>
          <a:endParaRPr lang="en-US" dirty="0">
            <a:solidFill>
              <a:schemeClr val="bg1"/>
            </a:solidFill>
          </a:endParaRPr>
        </a:p>
      </dgm:t>
    </dgm:pt>
    <dgm:pt modelId="{DFA3C46B-A5F0-40FD-AD71-316D4C82E34C}" type="parTrans" cxnId="{FD4F093F-3219-4F69-BDE5-0EAB8A02521A}">
      <dgm:prSet/>
      <dgm:spPr/>
      <dgm:t>
        <a:bodyPr/>
        <a:lstStyle/>
        <a:p>
          <a:endParaRPr lang="en-US"/>
        </a:p>
      </dgm:t>
    </dgm:pt>
    <dgm:pt modelId="{56F61FAE-CE08-43A4-90F4-A90FDFE181B7}" type="sibTrans" cxnId="{FD4F093F-3219-4F69-BDE5-0EAB8A02521A}">
      <dgm:prSet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390A453B-6AAC-4526-8BAD-B87C1D9A9A49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800" dirty="0" smtClean="0"/>
            <a:t>Program</a:t>
          </a:r>
          <a:endParaRPr lang="en-US" sz="1800" dirty="0"/>
        </a:p>
      </dgm:t>
    </dgm:pt>
    <dgm:pt modelId="{3678D956-888C-4635-84ED-B3499B95AA2D}" type="parTrans" cxnId="{B3B51D15-2B85-4875-A81F-B2A5B10B2BC3}">
      <dgm:prSet/>
      <dgm:spPr/>
      <dgm:t>
        <a:bodyPr/>
        <a:lstStyle/>
        <a:p>
          <a:endParaRPr lang="en-US"/>
        </a:p>
      </dgm:t>
    </dgm:pt>
    <dgm:pt modelId="{44453893-2093-4658-9392-FD14E4156360}" type="sibTrans" cxnId="{B3B51D15-2B85-4875-A81F-B2A5B10B2BC3}">
      <dgm:prSet/>
      <dgm:spPr/>
      <dgm:t>
        <a:bodyPr/>
        <a:lstStyle/>
        <a:p>
          <a:endParaRPr lang="en-US"/>
        </a:p>
      </dgm:t>
    </dgm:pt>
    <dgm:pt modelId="{6957ECD9-ACBB-4B41-A082-A25958A1E0BA}" type="pres">
      <dgm:prSet presAssocID="{5F2400F0-367A-4819-AEF4-18BC47DA2EE5}" presName="Name0" presStyleCnt="0">
        <dgm:presLayoutVars>
          <dgm:dir/>
          <dgm:resizeHandles val="exact"/>
        </dgm:presLayoutVars>
      </dgm:prSet>
      <dgm:spPr/>
    </dgm:pt>
    <dgm:pt modelId="{2A840EC3-4D3B-4782-A2D5-20EC2562DD6D}" type="pres">
      <dgm:prSet presAssocID="{5F2400F0-367A-4819-AEF4-18BC47DA2EE5}" presName="vNodes" presStyleCnt="0"/>
      <dgm:spPr/>
    </dgm:pt>
    <dgm:pt modelId="{A415321D-6859-4B7F-8817-B096C3251946}" type="pres">
      <dgm:prSet presAssocID="{FD947BD9-6B7A-45D4-BA7A-F7017AEB26A9}" presName="node" presStyleLbl="node1" presStyleIdx="0" presStyleCnt="3" custLinFactNeighborX="-83885" custLinFactNeighborY="-53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A57CB-30E1-405C-AB1C-1D1A65239D2C}" type="pres">
      <dgm:prSet presAssocID="{2A61BD7F-42EF-4110-B028-E8ED839E93F6}" presName="spacerT" presStyleCnt="0"/>
      <dgm:spPr/>
    </dgm:pt>
    <dgm:pt modelId="{CA372DC0-28D5-4B50-81B3-6A85A171616B}" type="pres">
      <dgm:prSet presAssocID="{2A61BD7F-42EF-4110-B028-E8ED839E93F6}" presName="sibTrans" presStyleLbl="sibTrans2D1" presStyleIdx="0" presStyleCnt="2" custLinFactX="-43580" custLinFactNeighborX="-100000" custLinFactNeighborY="-2"/>
      <dgm:spPr/>
      <dgm:t>
        <a:bodyPr/>
        <a:lstStyle/>
        <a:p>
          <a:endParaRPr lang="en-US"/>
        </a:p>
      </dgm:t>
    </dgm:pt>
    <dgm:pt modelId="{B4308FE2-73AB-43E6-B2D9-16D1BD9EFD67}" type="pres">
      <dgm:prSet presAssocID="{2A61BD7F-42EF-4110-B028-E8ED839E93F6}" presName="spacerB" presStyleCnt="0"/>
      <dgm:spPr/>
    </dgm:pt>
    <dgm:pt modelId="{CF32888E-5995-4E6A-BFCD-98C0DE3A46C1}" type="pres">
      <dgm:prSet presAssocID="{CCAF2E31-A187-4E3F-9993-EA577A9DFD98}" presName="node" presStyleLbl="node1" presStyleIdx="1" presStyleCnt="3" custLinFactNeighborX="-79264" custLinFactNeighborY="1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02A3D-F58E-4BDA-BD13-409B4E302B5A}" type="pres">
      <dgm:prSet presAssocID="{5F2400F0-367A-4819-AEF4-18BC47DA2EE5}" presName="sibTransLast" presStyleLbl="sibTrans2D1" presStyleIdx="1" presStyleCnt="2" custScaleX="53003" custScaleY="77039" custLinFactX="-12668" custLinFactNeighborX="-100000" custLinFactNeighborY="5350"/>
      <dgm:spPr/>
      <dgm:t>
        <a:bodyPr/>
        <a:lstStyle/>
        <a:p>
          <a:endParaRPr lang="en-US"/>
        </a:p>
      </dgm:t>
    </dgm:pt>
    <dgm:pt modelId="{E2FE386E-43CF-4AB1-BEDB-CBC0B3322C77}" type="pres">
      <dgm:prSet presAssocID="{5F2400F0-367A-4819-AEF4-18BC47DA2EE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48DABD0-4B69-46FA-83F5-767458BDC828}" type="pres">
      <dgm:prSet presAssocID="{5F2400F0-367A-4819-AEF4-18BC47DA2EE5}" presName="lastNode" presStyleLbl="node1" presStyleIdx="2" presStyleCnt="3" custScaleX="64440" custScaleY="47322" custLinFactNeighborX="95479" custLinFactNeighborY="-12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9974E-4E29-46C0-9882-C5DA1D17C309}" type="presOf" srcId="{390A453B-6AAC-4526-8BAD-B87C1D9A9A49}" destId="{948DABD0-4B69-46FA-83F5-767458BDC828}" srcOrd="0" destOrd="0" presId="urn:microsoft.com/office/officeart/2005/8/layout/equation2"/>
    <dgm:cxn modelId="{259825C9-4D79-40D9-979C-4663BF9E5F69}" srcId="{5F2400F0-367A-4819-AEF4-18BC47DA2EE5}" destId="{FD947BD9-6B7A-45D4-BA7A-F7017AEB26A9}" srcOrd="0" destOrd="0" parTransId="{752E341E-940F-4E65-997B-4AD34A8BE60F}" sibTransId="{2A61BD7F-42EF-4110-B028-E8ED839E93F6}"/>
    <dgm:cxn modelId="{FD4F093F-3219-4F69-BDE5-0EAB8A02521A}" srcId="{5F2400F0-367A-4819-AEF4-18BC47DA2EE5}" destId="{CCAF2E31-A187-4E3F-9993-EA577A9DFD98}" srcOrd="1" destOrd="0" parTransId="{DFA3C46B-A5F0-40FD-AD71-316D4C82E34C}" sibTransId="{56F61FAE-CE08-43A4-90F4-A90FDFE181B7}"/>
    <dgm:cxn modelId="{0CAD3BE3-96E4-4EFA-8E99-94639B12C040}" type="presOf" srcId="{CCAF2E31-A187-4E3F-9993-EA577A9DFD98}" destId="{CF32888E-5995-4E6A-BFCD-98C0DE3A46C1}" srcOrd="0" destOrd="0" presId="urn:microsoft.com/office/officeart/2005/8/layout/equation2"/>
    <dgm:cxn modelId="{1FF3D5F1-37AE-4D72-89D8-90277D975C22}" type="presOf" srcId="{56F61FAE-CE08-43A4-90F4-A90FDFE181B7}" destId="{DBD02A3D-F58E-4BDA-BD13-409B4E302B5A}" srcOrd="0" destOrd="0" presId="urn:microsoft.com/office/officeart/2005/8/layout/equation2"/>
    <dgm:cxn modelId="{B3B51D15-2B85-4875-A81F-B2A5B10B2BC3}" srcId="{5F2400F0-367A-4819-AEF4-18BC47DA2EE5}" destId="{390A453B-6AAC-4526-8BAD-B87C1D9A9A49}" srcOrd="2" destOrd="0" parTransId="{3678D956-888C-4635-84ED-B3499B95AA2D}" sibTransId="{44453893-2093-4658-9392-FD14E4156360}"/>
    <dgm:cxn modelId="{CE33D287-8955-464E-BEC6-1585FDBBE1A7}" type="presOf" srcId="{2A61BD7F-42EF-4110-B028-E8ED839E93F6}" destId="{CA372DC0-28D5-4B50-81B3-6A85A171616B}" srcOrd="0" destOrd="0" presId="urn:microsoft.com/office/officeart/2005/8/layout/equation2"/>
    <dgm:cxn modelId="{3B35ECD3-8671-4166-B15C-4C5A9E7880B9}" type="presOf" srcId="{56F61FAE-CE08-43A4-90F4-A90FDFE181B7}" destId="{E2FE386E-43CF-4AB1-BEDB-CBC0B3322C77}" srcOrd="1" destOrd="0" presId="urn:microsoft.com/office/officeart/2005/8/layout/equation2"/>
    <dgm:cxn modelId="{FE874625-3353-4EB8-8106-B3F43108A7E6}" type="presOf" srcId="{FD947BD9-6B7A-45D4-BA7A-F7017AEB26A9}" destId="{A415321D-6859-4B7F-8817-B096C3251946}" srcOrd="0" destOrd="0" presId="urn:microsoft.com/office/officeart/2005/8/layout/equation2"/>
    <dgm:cxn modelId="{7875B0F1-6A8D-4D48-9B97-DAB87FDCCC22}" type="presOf" srcId="{5F2400F0-367A-4819-AEF4-18BC47DA2EE5}" destId="{6957ECD9-ACBB-4B41-A082-A25958A1E0BA}" srcOrd="0" destOrd="0" presId="urn:microsoft.com/office/officeart/2005/8/layout/equation2"/>
    <dgm:cxn modelId="{CE812367-30C1-4AE8-B189-9A907F66E444}" type="presParOf" srcId="{6957ECD9-ACBB-4B41-A082-A25958A1E0BA}" destId="{2A840EC3-4D3B-4782-A2D5-20EC2562DD6D}" srcOrd="0" destOrd="0" presId="urn:microsoft.com/office/officeart/2005/8/layout/equation2"/>
    <dgm:cxn modelId="{76494BE6-985C-4C27-9D83-CBE33FA7FE58}" type="presParOf" srcId="{2A840EC3-4D3B-4782-A2D5-20EC2562DD6D}" destId="{A415321D-6859-4B7F-8817-B096C3251946}" srcOrd="0" destOrd="0" presId="urn:microsoft.com/office/officeart/2005/8/layout/equation2"/>
    <dgm:cxn modelId="{07AE389F-E3B2-4C2A-930B-FF3AFE05BB35}" type="presParOf" srcId="{2A840EC3-4D3B-4782-A2D5-20EC2562DD6D}" destId="{4D0A57CB-30E1-405C-AB1C-1D1A65239D2C}" srcOrd="1" destOrd="0" presId="urn:microsoft.com/office/officeart/2005/8/layout/equation2"/>
    <dgm:cxn modelId="{6AF5E8F6-FFEB-45F0-92D1-26C9B5ABCC35}" type="presParOf" srcId="{2A840EC3-4D3B-4782-A2D5-20EC2562DD6D}" destId="{CA372DC0-28D5-4B50-81B3-6A85A171616B}" srcOrd="2" destOrd="0" presId="urn:microsoft.com/office/officeart/2005/8/layout/equation2"/>
    <dgm:cxn modelId="{04B6FBD2-0CA7-4387-BE86-E811E392CE5A}" type="presParOf" srcId="{2A840EC3-4D3B-4782-A2D5-20EC2562DD6D}" destId="{B4308FE2-73AB-43E6-B2D9-16D1BD9EFD67}" srcOrd="3" destOrd="0" presId="urn:microsoft.com/office/officeart/2005/8/layout/equation2"/>
    <dgm:cxn modelId="{6A709CFB-8FFF-4388-BCFF-A1C702A2263A}" type="presParOf" srcId="{2A840EC3-4D3B-4782-A2D5-20EC2562DD6D}" destId="{CF32888E-5995-4E6A-BFCD-98C0DE3A46C1}" srcOrd="4" destOrd="0" presId="urn:microsoft.com/office/officeart/2005/8/layout/equation2"/>
    <dgm:cxn modelId="{B756B337-52DC-490F-8141-3C3A557346A8}" type="presParOf" srcId="{6957ECD9-ACBB-4B41-A082-A25958A1E0BA}" destId="{DBD02A3D-F58E-4BDA-BD13-409B4E302B5A}" srcOrd="1" destOrd="0" presId="urn:microsoft.com/office/officeart/2005/8/layout/equation2"/>
    <dgm:cxn modelId="{0B8838AC-DC6D-4B75-8D80-C1FE317391DE}" type="presParOf" srcId="{DBD02A3D-F58E-4BDA-BD13-409B4E302B5A}" destId="{E2FE386E-43CF-4AB1-BEDB-CBC0B3322C77}" srcOrd="0" destOrd="0" presId="urn:microsoft.com/office/officeart/2005/8/layout/equation2"/>
    <dgm:cxn modelId="{A5BE7E2B-3A47-4368-87BA-4BEDB640729E}" type="presParOf" srcId="{6957ECD9-ACBB-4B41-A082-A25958A1E0BA}" destId="{948DABD0-4B69-46FA-83F5-767458BDC828}" srcOrd="2" destOrd="0" presId="urn:microsoft.com/office/officeart/2005/8/layout/equati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5321D-6859-4B7F-8817-B096C3251946}">
      <dsp:nvSpPr>
        <dsp:cNvPr id="0" name=""/>
        <dsp:cNvSpPr/>
      </dsp:nvSpPr>
      <dsp:spPr>
        <a:xfrm>
          <a:off x="401551" y="0"/>
          <a:ext cx="990568" cy="990568"/>
        </a:xfrm>
        <a:prstGeom prst="ellipse">
          <a:avLst/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Data</a:t>
          </a:r>
          <a:endParaRPr lang="en-US" sz="1500" kern="1200" dirty="0"/>
        </a:p>
      </dsp:txBody>
      <dsp:txXfrm>
        <a:off x="546616" y="145065"/>
        <a:ext cx="700438" cy="700438"/>
      </dsp:txXfrm>
    </dsp:sp>
    <dsp:sp modelId="{CA372DC0-28D5-4B50-81B3-6A85A171616B}">
      <dsp:nvSpPr>
        <dsp:cNvPr id="0" name=""/>
        <dsp:cNvSpPr/>
      </dsp:nvSpPr>
      <dsp:spPr>
        <a:xfrm>
          <a:off x="615599" y="1071633"/>
          <a:ext cx="574529" cy="574529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691753" y="1291333"/>
        <a:ext cx="422221" cy="135129"/>
      </dsp:txXfrm>
    </dsp:sp>
    <dsp:sp modelId="{CF32888E-5995-4E6A-BFCD-98C0DE3A46C1}">
      <dsp:nvSpPr>
        <dsp:cNvPr id="0" name=""/>
        <dsp:cNvSpPr/>
      </dsp:nvSpPr>
      <dsp:spPr>
        <a:xfrm>
          <a:off x="447325" y="1726743"/>
          <a:ext cx="990568" cy="990568"/>
        </a:xfrm>
        <a:prstGeom prst="ellipse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Program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592390" y="1871808"/>
        <a:ext cx="700438" cy="700438"/>
      </dsp:txXfrm>
    </dsp:sp>
    <dsp:sp modelId="{DBD02A3D-F58E-4BDA-BD13-409B4E302B5A}">
      <dsp:nvSpPr>
        <dsp:cNvPr id="0" name=""/>
        <dsp:cNvSpPr/>
      </dsp:nvSpPr>
      <dsp:spPr>
        <a:xfrm rot="242">
          <a:off x="1267405" y="1216839"/>
          <a:ext cx="635196" cy="283882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267405" y="1273612"/>
        <a:ext cx="550031" cy="170330"/>
      </dsp:txXfrm>
    </dsp:sp>
    <dsp:sp modelId="{948DABD0-4B69-46FA-83F5-767458BDC828}">
      <dsp:nvSpPr>
        <dsp:cNvPr id="0" name=""/>
        <dsp:cNvSpPr/>
      </dsp:nvSpPr>
      <dsp:spPr>
        <a:xfrm>
          <a:off x="3988934" y="948071"/>
          <a:ext cx="1099055" cy="821656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Output</a:t>
          </a:r>
          <a:endParaRPr lang="en-US" sz="1900" kern="1200" dirty="0"/>
        </a:p>
      </dsp:txBody>
      <dsp:txXfrm>
        <a:off x="4149887" y="1068400"/>
        <a:ext cx="777149" cy="5809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5321D-6859-4B7F-8817-B096C3251946}">
      <dsp:nvSpPr>
        <dsp:cNvPr id="0" name=""/>
        <dsp:cNvSpPr/>
      </dsp:nvSpPr>
      <dsp:spPr>
        <a:xfrm>
          <a:off x="242905" y="0"/>
          <a:ext cx="1003629" cy="1003629"/>
        </a:xfrm>
        <a:prstGeom prst="ellipse">
          <a:avLst/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Data</a:t>
          </a:r>
          <a:endParaRPr lang="en-US" sz="1700" kern="1200" dirty="0"/>
        </a:p>
      </dsp:txBody>
      <dsp:txXfrm>
        <a:off x="389883" y="146978"/>
        <a:ext cx="709673" cy="709673"/>
      </dsp:txXfrm>
    </dsp:sp>
    <dsp:sp modelId="{CA372DC0-28D5-4B50-81B3-6A85A171616B}">
      <dsp:nvSpPr>
        <dsp:cNvPr id="0" name=""/>
        <dsp:cNvSpPr/>
      </dsp:nvSpPr>
      <dsp:spPr>
        <a:xfrm>
          <a:off x="459776" y="1086101"/>
          <a:ext cx="582105" cy="582105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536934" y="1308698"/>
        <a:ext cx="427789" cy="136911"/>
      </dsp:txXfrm>
    </dsp:sp>
    <dsp:sp modelId="{CF32888E-5995-4E6A-BFCD-98C0DE3A46C1}">
      <dsp:nvSpPr>
        <dsp:cNvPr id="0" name=""/>
        <dsp:cNvSpPr/>
      </dsp:nvSpPr>
      <dsp:spPr>
        <a:xfrm>
          <a:off x="289283" y="1749850"/>
          <a:ext cx="1003629" cy="1003629"/>
        </a:xfrm>
        <a:prstGeom prst="ellipse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bg1"/>
              </a:solidFill>
            </a:rPr>
            <a:t>Output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436261" y="1896828"/>
        <a:ext cx="709673" cy="709673"/>
      </dsp:txXfrm>
    </dsp:sp>
    <dsp:sp modelId="{DBD02A3D-F58E-4BDA-BD13-409B4E302B5A}">
      <dsp:nvSpPr>
        <dsp:cNvPr id="0" name=""/>
        <dsp:cNvSpPr/>
      </dsp:nvSpPr>
      <dsp:spPr>
        <a:xfrm rot="21576642">
          <a:off x="1099360" y="1240677"/>
          <a:ext cx="614876" cy="287625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099361" y="1298495"/>
        <a:ext cx="528589" cy="172575"/>
      </dsp:txXfrm>
    </dsp:sp>
    <dsp:sp modelId="{948DABD0-4B69-46FA-83F5-767458BDC828}">
      <dsp:nvSpPr>
        <dsp:cNvPr id="0" name=""/>
        <dsp:cNvSpPr/>
      </dsp:nvSpPr>
      <dsp:spPr>
        <a:xfrm>
          <a:off x="3775364" y="877970"/>
          <a:ext cx="1293477" cy="949875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Program</a:t>
          </a:r>
          <a:endParaRPr lang="en-US" sz="1800" kern="1200" dirty="0"/>
        </a:p>
      </dsp:txBody>
      <dsp:txXfrm>
        <a:off x="3964789" y="1017076"/>
        <a:ext cx="914627" cy="671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FEC57-6F76-4D9A-BEBF-4431325DB260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49CEA-452E-49F3-92ED-210B64DD3C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22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04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796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024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614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38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967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006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341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67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895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724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389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4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91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331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59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768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4696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50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785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01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195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0784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65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827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31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0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481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58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319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669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392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03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424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578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12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83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49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4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40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549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3598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are-prerequisites-to-start-learning-machine-learni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machine-learning/tutorials/sentiment-analysi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eb.stanford.edu/class/archive/cs/cs109/cs109.1166/problem12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machinelearning/blob/master/docs/code/MlNetCookBook.md" TargetMode="External"/><Relationship Id="rId3" Type="http://schemas.openxmlformats.org/officeDocument/2006/relationships/hyperlink" Target="https://dotnet.microsoft.com/apps/machinelearning-ai/ml-dotnet" TargetMode="External"/><Relationship Id="rId7" Type="http://schemas.openxmlformats.org/officeDocument/2006/relationships/hyperlink" Target="https://www.youtube.com/watch?v=nnV-1q-z9uE" TargetMode="External"/><Relationship Id="rId12" Type="http://schemas.openxmlformats.org/officeDocument/2006/relationships/hyperlink" Target="https://www.youtube.com/watch?v=zy7Y9CHji2k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k-Au/Photo-Search" TargetMode="External"/><Relationship Id="rId11" Type="http://schemas.openxmlformats.org/officeDocument/2006/relationships/hyperlink" Target="https://www.youtube.com/watch?v=dojO4zEL9sg" TargetMode="External"/><Relationship Id="rId5" Type="http://schemas.openxmlformats.org/officeDocument/2006/relationships/hyperlink" Target="https://onnx.ai/" TargetMode="External"/><Relationship Id="rId10" Type="http://schemas.openxmlformats.org/officeDocument/2006/relationships/hyperlink" Target="https://rubikscode.net/2019/02/18/ultimate-guide-to-machine-learning-with-ml-net/" TargetMode="External"/><Relationship Id="rId4" Type="http://schemas.openxmlformats.org/officeDocument/2006/relationships/hyperlink" Target="https://devblogs.microsoft.com/cesardelatorre/what-is-ml-net-1-0-machine-learning-for-net/" TargetMode="External"/><Relationship Id="rId9" Type="http://schemas.openxmlformats.org/officeDocument/2006/relationships/hyperlink" Target="http://luisquintanilla.me/2018/08/21/serverless-machine-learning-mlnet-azure-function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nsights.dice.com/2019/10/24/tiobe-top-eight-top-ten-open/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github.com/praveenraghuvanshi151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are-prerequisites-to-start-learning-machine-learn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516578" y="750814"/>
            <a:ext cx="8437914" cy="105987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Machine Learning with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2114" y="3951514"/>
            <a:ext cx="8392886" cy="426048"/>
          </a:xfrm>
        </p:spPr>
        <p:txBody>
          <a:bodyPr>
            <a:normAutofit/>
          </a:bodyPr>
          <a:lstStyle/>
          <a:p>
            <a:r>
              <a:rPr lang="en-US" dirty="0" smtClean="0"/>
              <a:t>A Machine learning framework from Microsoft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11589" y="5582194"/>
            <a:ext cx="339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Praveen Raghuvanshi</a:t>
            </a:r>
            <a:endParaRPr lang="en-US" sz="2800" dirty="0"/>
          </a:p>
        </p:txBody>
      </p:sp>
      <p:pic>
        <p:nvPicPr>
          <p:cNvPr id="1026" name="Picture 2" descr="Image result for ML.Ne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340" y="2087235"/>
            <a:ext cx="1837805" cy="183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25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6146" name="Picture 2" descr="https://qphs.fs.quoracdn.net/main-qimg-6d3119564a8881cce9f26f60beddaca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920" y="1862051"/>
            <a:ext cx="8295120" cy="444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4"/>
              </a:rPr>
              <a:t>Intellipaat</a:t>
            </a:r>
            <a:r>
              <a:rPr lang="en-US" dirty="0" smtClean="0">
                <a:hlinkClick r:id="rId4"/>
              </a:rPr>
              <a:t>: https</a:t>
            </a:r>
            <a:r>
              <a:rPr lang="en-US" dirty="0">
                <a:hlinkClick r:id="rId4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6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7170" name="Picture 2" descr="https://qphs.fs.quoracdn.net/main-qimg-efd26b4fcdc5cf384d23de53a10209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58" y="2262763"/>
            <a:ext cx="11561244" cy="347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3331661"/>
            <a:ext cx="3360719" cy="550967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Traditional Programming</a:t>
            </a:r>
            <a:endParaRPr lang="en-US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02660299"/>
              </p:ext>
            </p:extLst>
          </p:nvPr>
        </p:nvGraphicFramePr>
        <p:xfrm>
          <a:off x="870857" y="3745302"/>
          <a:ext cx="5148943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09357" y="3331180"/>
            <a:ext cx="2405735" cy="550967"/>
          </a:xfrm>
        </p:spPr>
        <p:txBody>
          <a:bodyPr/>
          <a:lstStyle/>
          <a:p>
            <a:r>
              <a:rPr lang="en-US" b="1" dirty="0" smtClean="0"/>
              <a:t>Machine learning</a:t>
            </a:r>
            <a:endParaRPr lang="en-US" b="1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870857" y="2066392"/>
            <a:ext cx="11277601" cy="1464106"/>
          </a:xfrm>
        </p:spPr>
        <p:txBody>
          <a:bodyPr>
            <a:normAutofit fontScale="3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600" dirty="0" smtClean="0"/>
              <a:t>Machine </a:t>
            </a:r>
            <a:r>
              <a:rPr lang="en-US" sz="9600" dirty="0"/>
              <a:t>learning is getting computers to program themselves.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600" dirty="0"/>
              <a:t>If programming is </a:t>
            </a:r>
            <a:r>
              <a:rPr lang="en-US" sz="9600" dirty="0" smtClean="0"/>
              <a:t>automation, then machine </a:t>
            </a:r>
            <a:r>
              <a:rPr lang="en-US" sz="9600" dirty="0"/>
              <a:t>learning is automating the process of automation</a:t>
            </a:r>
          </a:p>
        </p:txBody>
      </p:sp>
      <p:graphicFrame>
        <p:nvGraphicFramePr>
          <p:cNvPr id="13" name="Content Placeholder 6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718771259"/>
              </p:ext>
            </p:extLst>
          </p:nvPr>
        </p:nvGraphicFramePr>
        <p:xfrm>
          <a:off x="7123113" y="3760788"/>
          <a:ext cx="5068887" cy="2754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2795416" y="4598790"/>
            <a:ext cx="1237322" cy="937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106893" y="4962207"/>
            <a:ext cx="623844" cy="283983"/>
            <a:chOff x="1081127" y="1216903"/>
            <a:chExt cx="591064" cy="283983"/>
          </a:xfrm>
          <a:solidFill>
            <a:srgbClr val="FFC000"/>
          </a:solidFill>
        </p:grpSpPr>
        <p:sp>
          <p:nvSpPr>
            <p:cNvPr id="11" name="Right Arrow 10"/>
            <p:cNvSpPr/>
            <p:nvPr/>
          </p:nvSpPr>
          <p:spPr>
            <a:xfrm rot="1">
              <a:off x="1081127" y="1216903"/>
              <a:ext cx="591064" cy="2839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97957"/>
                <a:satOff val="14879"/>
                <a:lumOff val="392"/>
                <a:alphaOff val="0"/>
              </a:schemeClr>
            </a:fillRef>
            <a:effectRef idx="0">
              <a:schemeClr val="accent4">
                <a:hueOff val="-19197957"/>
                <a:satOff val="14879"/>
                <a:lumOff val="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ight Arrow 4"/>
            <p:cNvSpPr txBox="1"/>
            <p:nvPr/>
          </p:nvSpPr>
          <p:spPr>
            <a:xfrm rot="1">
              <a:off x="1081127" y="1273700"/>
              <a:ext cx="505869" cy="1703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8923517" y="4635274"/>
            <a:ext cx="1256873" cy="937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0299599" y="5019003"/>
            <a:ext cx="591064" cy="283983"/>
            <a:chOff x="1081127" y="1216903"/>
            <a:chExt cx="591064" cy="283983"/>
          </a:xfrm>
          <a:solidFill>
            <a:srgbClr val="FFC000"/>
          </a:solidFill>
        </p:grpSpPr>
        <p:sp>
          <p:nvSpPr>
            <p:cNvPr id="16" name="Right Arrow 15"/>
            <p:cNvSpPr/>
            <p:nvPr/>
          </p:nvSpPr>
          <p:spPr>
            <a:xfrm rot="1">
              <a:off x="1081127" y="1216903"/>
              <a:ext cx="591064" cy="2839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97957"/>
                <a:satOff val="14879"/>
                <a:lumOff val="392"/>
                <a:alphaOff val="0"/>
              </a:schemeClr>
            </a:fillRef>
            <a:effectRef idx="0">
              <a:schemeClr val="accent4">
                <a:hueOff val="-19197957"/>
                <a:satOff val="14879"/>
                <a:lumOff val="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ight Arrow 4"/>
            <p:cNvSpPr txBox="1"/>
            <p:nvPr/>
          </p:nvSpPr>
          <p:spPr>
            <a:xfrm rot="1">
              <a:off x="1081127" y="1273700"/>
              <a:ext cx="505869" cy="1703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4363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Pre-Requisites of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6469879" cy="2400890"/>
          </a:xfrm>
        </p:spPr>
        <p:txBody>
          <a:bodyPr>
            <a:normAutofit fontScale="77500" lnSpcReduction="20000"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 Pattern should exist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Mathematical model / algorithm is unknown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Lots of data</a:t>
            </a:r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7743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76800" y="2368730"/>
            <a:ext cx="1445623" cy="8447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</a:t>
            </a:r>
          </a:p>
          <a:p>
            <a:pPr algn="ctr"/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47406" y="3740330"/>
            <a:ext cx="1332411" cy="84473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Supervised</a:t>
            </a:r>
          </a:p>
          <a:p>
            <a:pPr algn="ctr"/>
            <a:r>
              <a:rPr lang="en-US" dirty="0" smtClean="0"/>
              <a:t>(Task based) </a:t>
            </a:r>
          </a:p>
        </p:txBody>
      </p:sp>
      <p:sp>
        <p:nvSpPr>
          <p:cNvPr id="8" name="Rectangle 7"/>
          <p:cNvSpPr/>
          <p:nvPr/>
        </p:nvSpPr>
        <p:spPr>
          <a:xfrm>
            <a:off x="4815837" y="3740330"/>
            <a:ext cx="1571897" cy="84473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Unsupervised</a:t>
            </a:r>
          </a:p>
          <a:p>
            <a:pPr algn="ctr"/>
            <a:r>
              <a:rPr lang="en-US" dirty="0" smtClean="0"/>
              <a:t>(Data Driven)</a:t>
            </a:r>
          </a:p>
        </p:txBody>
      </p:sp>
      <p:sp>
        <p:nvSpPr>
          <p:cNvPr id="9" name="Rectangle 8"/>
          <p:cNvSpPr/>
          <p:nvPr/>
        </p:nvSpPr>
        <p:spPr>
          <a:xfrm>
            <a:off x="7176156" y="3740329"/>
            <a:ext cx="2883829" cy="8447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Reinforcement</a:t>
            </a:r>
          </a:p>
          <a:p>
            <a:pPr algn="ctr"/>
            <a:r>
              <a:rPr lang="en-US" dirty="0" smtClean="0"/>
              <a:t>(Algorithms learns to react to an environment)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6" idx="2"/>
            <a:endCxn id="6" idx="2"/>
          </p:cNvCxnSpPr>
          <p:nvPr/>
        </p:nvCxnSpPr>
        <p:spPr>
          <a:xfrm>
            <a:off x="5599612" y="321346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0"/>
          </p:cNvCxnSpPr>
          <p:nvPr/>
        </p:nvCxnSpPr>
        <p:spPr>
          <a:xfrm>
            <a:off x="5599611" y="3213461"/>
            <a:ext cx="2175" cy="526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>
            <a:off x="3234466" y="3365860"/>
            <a:ext cx="2355494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215640" y="3365860"/>
            <a:ext cx="18826" cy="374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>
            <a:off x="5589960" y="3365859"/>
            <a:ext cx="2355494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324027" y="3365859"/>
            <a:ext cx="1" cy="374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497874" y="5373192"/>
            <a:ext cx="1424147" cy="8447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Classification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452949" y="5368835"/>
            <a:ext cx="1249680" cy="8447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Regression 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2201239" y="5007429"/>
            <a:ext cx="2030" cy="365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979818" y="5007429"/>
            <a:ext cx="2030" cy="365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01239" y="5007429"/>
            <a:ext cx="17785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225054" y="4585060"/>
            <a:ext cx="9412" cy="422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974771" y="5342714"/>
            <a:ext cx="1249680" cy="8447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Clustering </a:t>
            </a:r>
          </a:p>
        </p:txBody>
      </p:sp>
      <p:cxnSp>
        <p:nvCxnSpPr>
          <p:cNvPr id="43" name="Straight Arrow Connector 42"/>
          <p:cNvCxnSpPr>
            <a:stCxn id="8" idx="2"/>
            <a:endCxn id="41" idx="0"/>
          </p:cNvCxnSpPr>
          <p:nvPr/>
        </p:nvCxnSpPr>
        <p:spPr>
          <a:xfrm flipH="1">
            <a:off x="5599611" y="4585061"/>
            <a:ext cx="2175" cy="75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45454" y="3365859"/>
            <a:ext cx="3785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88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A or B?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249486"/>
            <a:ext cx="6888480" cy="2453143"/>
          </a:xfrm>
        </p:spPr>
        <p:txBody>
          <a:bodyPr>
            <a:normAutofit fontScale="70000" lnSpcReduction="20000"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Classification</a:t>
            </a:r>
            <a:r>
              <a:rPr lang="en-US" sz="3200" dirty="0"/>
              <a:t> Algorithm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Will this tire fail in the next 1,000 miles : Yes or No ?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Which brings in more customers: a $5 coupon or a 25% discount ?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061" y="2249485"/>
            <a:ext cx="3170631" cy="276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8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much? How many?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249486"/>
            <a:ext cx="6844348" cy="2453143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Regression</a:t>
            </a:r>
            <a:r>
              <a:rPr lang="en-US" sz="2200" dirty="0"/>
              <a:t> Algorithm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What will the temperature be next Tuesday?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What will my fourth quarter sales be?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They help answer any questions that asks for a number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317" y="2330495"/>
            <a:ext cx="35147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3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this organized?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249486"/>
            <a:ext cx="6548257" cy="2453143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Clustering</a:t>
            </a:r>
            <a:r>
              <a:rPr lang="en-US" sz="2200" dirty="0"/>
              <a:t> Algorithm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Which viewers like the same type of movies?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Which printer model fail the same way?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669" y="2249486"/>
            <a:ext cx="36195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7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should I Do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249487"/>
            <a:ext cx="9867963" cy="1688530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Reinforcement</a:t>
            </a:r>
            <a:r>
              <a:rPr lang="en-US" sz="2200" dirty="0"/>
              <a:t> learning Algorithm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If I'm a self-driving car: At a yellow light, brake or accelerate?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For a robot vacuum: Keep vacuuming, or go back to the charging station?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977" y="4275909"/>
            <a:ext cx="5486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Frameworks</a:t>
            </a:r>
            <a:endParaRPr lang="en-US" dirty="0"/>
          </a:p>
        </p:txBody>
      </p:sp>
      <p:pic>
        <p:nvPicPr>
          <p:cNvPr id="2050" name="Picture 2" descr="https://lh5.googleusercontent.com/DY8g9VcSKqAhXLGqM_TCc8UZvPRoXwHJ0nkUzmceAvQovZFhbNJvlv3tBxF1anvE615MTf6dG8fMx55VsOmSZTJH9eyDnv6QZFZBpbu7R_VbYIBxdTBiv5iqgOCkCHVIdv3tSMNdhw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1575" y="2295525"/>
            <a:ext cx="482917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Introduction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124690" y="1267691"/>
            <a:ext cx="3669133" cy="4260272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067500" cy="433435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Cloud Architect @ Harman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Domain: Audio, Video,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Area of Interest: AI/ML, Cloud and </a:t>
            </a:r>
            <a:r>
              <a:rPr lang="en-US" sz="3200" dirty="0" err="1" smtClean="0"/>
              <a:t>IoT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ML.Net?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97062"/>
            <a:ext cx="9905999" cy="1116128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ML framework from Microsoft for developing Custom AI/ML applications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Originated in 2002 as part of Microsoft Research project</a:t>
            </a:r>
          </a:p>
          <a:p>
            <a:endParaRPr lang="en-US" dirty="0"/>
          </a:p>
        </p:txBody>
      </p:sp>
      <p:pic>
        <p:nvPicPr>
          <p:cNvPr id="3074" name="Picture 2" descr="https://lh5.googleusercontent.com/8ukh6_iBQwl1FuGqBW9IUs0PdIInKI7vVFD39yy9hu-vRf7YV7t7vFEpppMTg141VN62kyNCZ6C8T4dyDikKlnqWOYX1qEWSrqO4w-YkkuP5O5YSwfB98NFDY65ZCyjmJhN6SZCQXw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618" y="3013190"/>
            <a:ext cx="8555039" cy="330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24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3.googleusercontent.com/oynldx2g3BGTLOPz49JhMTPu5VnvcydjWIw8BfBbAfVzGv6w9iYxFQ5PWsUpkTwffLwBNo-tORzq5wEAfWPyB6nHxMHsL_HXdYP6FLCqtKyclL6zktAVxqJQ8zbA608NyLqwW6vEg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655" y="1899827"/>
            <a:ext cx="7848600" cy="422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04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 </a:t>
            </a:r>
            <a:r>
              <a:rPr lang="en-US" dirty="0"/>
              <a:t>at scale, Enterprise ready</a:t>
            </a:r>
          </a:p>
        </p:txBody>
      </p:sp>
      <p:pic>
        <p:nvPicPr>
          <p:cNvPr id="5122" name="Picture 2" descr="https://lh5.googleusercontent.com/PZZ8zsDYja1eDFeMp4-bSxvUTAUDJNDgAu6iXbbDvY8JxW1qaasOteZblPE3aSa752bANWporLH5IdVOGaVZhr2oWdOtvRVxOvW5Ap9wvL1-hY2XcEjIyjWN7UkA48kpgE8bYVB6V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387" y="1880349"/>
            <a:ext cx="8400185" cy="43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49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Possibilities</a:t>
            </a:r>
            <a:endParaRPr lang="en-US" dirty="0"/>
          </a:p>
        </p:txBody>
      </p:sp>
      <p:pic>
        <p:nvPicPr>
          <p:cNvPr id="6146" name="Picture 2" descr="https://lh4.googleusercontent.com/L2Ku-UJw1xxO8m8ypIlphz4Ks7A2Ot43rocseVjT-f0d-cUyiV80kpWga7kDpK_8laX4ww68reCn4z1MPFBEdrhRF-a0JeRRfUTmux3YjjP9HISjU3n9SlrxoUjRq-iZlrElst8mQu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93" y="1984664"/>
            <a:ext cx="7873907" cy="408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53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pic>
        <p:nvPicPr>
          <p:cNvPr id="7170" name="Picture 2" descr="https://lh6.googleusercontent.com/1S3NXMPQ-ZMttMivUe5hZgq-4cZ7BEetIu3e9sHA9ydcjsFmlQ0Zg-O08CiOjiJxlD31UgxYdTVoXwSf1PJ0cCWmt4tdg5KseKqJ7AanPLCmMmu3OYzG7NFd_JcuC-TDJzpJ4H6veL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011" y="2275609"/>
            <a:ext cx="8926520" cy="368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58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Data pipeline</a:t>
            </a:r>
            <a:endParaRPr lang="en-US" dirty="0"/>
          </a:p>
        </p:txBody>
      </p:sp>
      <p:pic>
        <p:nvPicPr>
          <p:cNvPr id="8194" name="Picture 2" descr="https://lh5.googleusercontent.com/Tqyb5obCa8pfuu-ALI8QPLjZ7bV80OirphPcavkT6LNxtdvYchG3EUffrGQt5MuvGUWLEphImTJJJ7yjXRUP6vnRDgI0kA9iFXKUdA_uZDg5miOSxM9FGty1iVI1DqiimyS_zCN-9L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11" y="1995055"/>
            <a:ext cx="8824675" cy="426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90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Interoperability: </a:t>
            </a:r>
            <a:r>
              <a:rPr lang="en-US" b="1" dirty="0" smtClean="0"/>
              <a:t>ONNX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Open Neural Network Exchange Format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41412" y="1897062"/>
            <a:ext cx="9905999" cy="1189038"/>
          </a:xfrm>
        </p:spPr>
        <p:txBody>
          <a:bodyPr>
            <a:normAutofit fontScale="85000" lnSpcReduction="10000"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ONNX is developed and maintained by a community of partners such as Microsoft, </a:t>
            </a:r>
            <a:r>
              <a:rPr lang="en-US" sz="2200" dirty="0" smtClean="0"/>
              <a:t>Facebook.</a:t>
            </a:r>
            <a:endParaRPr lang="en-US" sz="2200" dirty="0"/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ONNX files could be viewed using Netron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218" name="Picture 2" descr="https://lh6.googleusercontent.com/slEH7HgyOCzE4o6H-BDMHwjBlGNNXt9lhTTv9ilWfs0lH-mh0A3JFGQIgGh9h8PSqPGjQKKUo4x6ntOptj8Czrwb5h2DIkSYlEuFbkpYsrAgk48HvHMEugURh8aPWyWO1gEjqJ7d6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888672"/>
            <a:ext cx="10133377" cy="326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9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299" y="2005445"/>
            <a:ext cx="8933518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4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288" y="2599718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Code Demo(s)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90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947057"/>
            <a:ext cx="3827085" cy="625929"/>
          </a:xfrm>
        </p:spPr>
        <p:txBody>
          <a:bodyPr>
            <a:normAutofit/>
          </a:bodyPr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990" y="1796143"/>
            <a:ext cx="3856037" cy="4114800"/>
          </a:xfrm>
        </p:spPr>
        <p:txBody>
          <a:bodyPr>
            <a:normAutofit lnSpcReduction="10000"/>
          </a:bodyPr>
          <a:lstStyle/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Positive</a:t>
            </a:r>
            <a:r>
              <a:rPr lang="en-US" sz="2000" dirty="0" smtClean="0"/>
              <a:t>(+</a:t>
            </a:r>
            <a:r>
              <a:rPr lang="en-US" sz="2000" dirty="0" err="1" smtClean="0"/>
              <a:t>ve</a:t>
            </a:r>
            <a:r>
              <a:rPr lang="en-US" sz="2000" dirty="0" smtClean="0"/>
              <a:t>) , </a:t>
            </a:r>
            <a:r>
              <a:rPr lang="en-US" sz="2000" dirty="0" smtClean="0">
                <a:solidFill>
                  <a:schemeClr val="tx1"/>
                </a:solidFill>
              </a:rPr>
              <a:t>Negative</a:t>
            </a:r>
            <a:r>
              <a:rPr lang="en-US" sz="2000" dirty="0" smtClean="0"/>
              <a:t>(-</a:t>
            </a:r>
            <a:r>
              <a:rPr lang="en-US" sz="2000" dirty="0" err="1" smtClean="0"/>
              <a:t>ve</a:t>
            </a:r>
            <a:r>
              <a:rPr lang="en-US" sz="2000" dirty="0" smtClean="0"/>
              <a:t>)</a:t>
            </a:r>
            <a:endParaRPr lang="en-US" sz="2000" dirty="0"/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Label and Features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Train </a:t>
            </a:r>
            <a:r>
              <a:rPr lang="en-US" sz="2000" dirty="0"/>
              <a:t>model using ML.Net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Train using AutoML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Code generation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Accuracy </a:t>
            </a:r>
            <a:r>
              <a:rPr lang="en-US" sz="2000" dirty="0" smtClean="0"/>
              <a:t>improvement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https://docs.microsoft.com/en-us/dotnet/machine-learning/tutorials/sentiment-analysis</a:t>
            </a:r>
            <a:endParaRPr lang="en-US" sz="2000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387" y="2172133"/>
            <a:ext cx="7739904" cy="26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2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81891" y="375024"/>
            <a:ext cx="112325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tx2">
                    <a:lumMod val="90000"/>
                  </a:schemeClr>
                </a:solidFill>
              </a:rPr>
              <a:t>Prerequisites</a:t>
            </a:r>
          </a:p>
          <a:p>
            <a:pPr algn="ctr"/>
            <a:r>
              <a:rPr lang="en-US" sz="9600" b="1" dirty="0"/>
              <a:t>http://bit.ly/2DijYAl</a:t>
            </a:r>
          </a:p>
          <a:p>
            <a:pPr algn="ctr"/>
            <a:endParaRPr lang="en-US" sz="4800" b="1" dirty="0" smtClean="0"/>
          </a:p>
          <a:p>
            <a:pPr algn="ctr"/>
            <a:r>
              <a:rPr lang="en-US" sz="4800" b="1" dirty="0" smtClean="0">
                <a:solidFill>
                  <a:schemeClr val="tx2">
                    <a:lumMod val="90000"/>
                  </a:schemeClr>
                </a:solidFill>
              </a:rPr>
              <a:t>Poll</a:t>
            </a:r>
          </a:p>
          <a:p>
            <a:pPr algn="ctr"/>
            <a:r>
              <a:rPr lang="en-US" sz="9600" b="1" dirty="0" smtClean="0"/>
              <a:t> live.voxvote.com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1994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- Yelp reviews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31" y="2463078"/>
            <a:ext cx="10836352" cy="294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4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Load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5581" y="2060323"/>
            <a:ext cx="114992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6A9955"/>
                </a:solidFill>
                <a:latin typeface="Consolas" panose="020B0609020204030204" pitchFamily="49" charset="0"/>
              </a:rPr>
              <a:t>// Initialize ML Context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MLContext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MLContext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4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sz="2400" dirty="0">
                <a:solidFill>
                  <a:srgbClr val="6A9955"/>
                </a:solidFill>
                <a:latin typeface="Consolas" panose="020B0609020204030204" pitchFamily="49" charset="0"/>
              </a:rPr>
              <a:t> Load : Split it into 80% training and 20% test data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trainTestSplit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400" dirty="0">
                <a:solidFill>
                  <a:srgbClr val="B5CEA8"/>
                </a:solidFill>
                <a:latin typeface="Consolas" panose="020B0609020204030204" pitchFamily="49" charset="0"/>
              </a:rPr>
              <a:t>0.2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IDataView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dataView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mlContext.Data.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LoadFromTextFile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SentimentData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&gt;(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dataPath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, 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hasHeader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2400" dirty="0" smtClean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TrainTestData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splitDataView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mlContext.Data.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TrainTestSplit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dataView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testFraction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trainTestSplit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18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-&gt; </a:t>
            </a:r>
            <a:r>
              <a:rPr lang="en-US" b="1" dirty="0" smtClean="0">
                <a:solidFill>
                  <a:srgbClr val="00B050"/>
                </a:solidFill>
              </a:rPr>
              <a:t>Transform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9193" y="1977195"/>
            <a:ext cx="1199457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6A9955"/>
                </a:solidFill>
                <a:latin typeface="Consolas" panose="020B0609020204030204" pitchFamily="49" charset="0"/>
              </a:rPr>
              <a:t>// Transform : Converts the text column(</a:t>
            </a:r>
            <a:r>
              <a:rPr lang="en-US" sz="2400" dirty="0" err="1">
                <a:solidFill>
                  <a:srgbClr val="6A9955"/>
                </a:solidFill>
                <a:latin typeface="Consolas" panose="020B0609020204030204" pitchFamily="49" charset="0"/>
              </a:rPr>
              <a:t>SentimentText</a:t>
            </a:r>
            <a:r>
              <a:rPr lang="en-US" sz="2400" dirty="0">
                <a:solidFill>
                  <a:srgbClr val="6A9955"/>
                </a:solidFill>
                <a:latin typeface="Consolas" panose="020B0609020204030204" pitchFamily="49" charset="0"/>
              </a:rPr>
              <a:t>) into numeric type Features column using </a:t>
            </a:r>
            <a:r>
              <a:rPr lang="en-US" sz="2400" dirty="0" err="1">
                <a:solidFill>
                  <a:srgbClr val="6A9955"/>
                </a:solidFill>
                <a:latin typeface="Consolas" panose="020B0609020204030204" pitchFamily="49" charset="0"/>
              </a:rPr>
              <a:t>FeaturizeText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2400" dirty="0" smtClean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estimator =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mlContext.Transforms.Text.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FeaturizeText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outputColumnName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"Features"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inputColumnName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 err="1">
                <a:solidFill>
                  <a:srgbClr val="569CD6"/>
                </a:solidFill>
                <a:latin typeface="Consolas" panose="020B0609020204030204" pitchFamily="49" charset="0"/>
              </a:rPr>
              <a:t>nameof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SentimentData.SentimentText</a:t>
            </a:r>
            <a:r>
              <a:rPr lang="en-US" sz="2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Append(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mlContext.BinaryClassification.Trainers.SdcaLogisticRegression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labelColumnName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"Label"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featureColumnName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"Features"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83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-&gt; Transform -&gt; </a:t>
            </a:r>
            <a:r>
              <a:rPr lang="en-US" b="1" dirty="0" smtClean="0">
                <a:solidFill>
                  <a:srgbClr val="00B050"/>
                </a:solidFill>
              </a:rPr>
              <a:t>Train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3371" y="2545772"/>
            <a:ext cx="86805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6A9955"/>
                </a:solidFill>
                <a:latin typeface="Consolas" panose="020B0609020204030204" pitchFamily="49" charset="0"/>
              </a:rPr>
              <a:t>// Train/Fit </a:t>
            </a:r>
            <a:r>
              <a:rPr lang="en-US" sz="24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model</a:t>
            </a:r>
          </a:p>
          <a:p>
            <a:endParaRPr lang="en-US" sz="24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model =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estimator.Fit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splitDataView.TrainSet</a:t>
            </a:r>
            <a:r>
              <a:rPr lang="en-US" sz="2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92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-&gt; Transform -&gt; Train -&gt; </a:t>
            </a:r>
            <a:r>
              <a:rPr lang="en-US" b="1" dirty="0" smtClean="0">
                <a:solidFill>
                  <a:srgbClr val="00B050"/>
                </a:solidFill>
              </a:rPr>
              <a:t>Evaluate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8209" y="1859340"/>
            <a:ext cx="114611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4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sz="2400" dirty="0">
                <a:solidFill>
                  <a:srgbClr val="6A9955"/>
                </a:solidFill>
                <a:latin typeface="Consolas" panose="020B0609020204030204" pitchFamily="49" charset="0"/>
              </a:rPr>
              <a:t> Evaluate : Evaluate performance of the model using Test set</a:t>
            </a:r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IDataView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predictions =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model.Transform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splitDataView.TestSet</a:t>
            </a:r>
            <a:r>
              <a:rPr lang="en-US" sz="24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2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24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4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CalibratedBinaryClassificationMetrics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 metrics = </a:t>
            </a:r>
            <a:r>
              <a:rPr lang="en-US" sz="24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mlContext.BinaryClassification.Evaluate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(predictions, </a:t>
            </a:r>
            <a:r>
              <a:rPr lang="en-US" sz="2400" dirty="0">
                <a:solidFill>
                  <a:srgbClr val="CE9178"/>
                </a:solidFill>
                <a:latin typeface="Consolas" panose="020B0609020204030204" pitchFamily="49" charset="0"/>
              </a:rPr>
              <a:t>"Label"</a:t>
            </a:r>
            <a:r>
              <a:rPr lang="en-US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04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Load -&gt; Transform -&gt; Train -&gt; Evaluate -&gt; </a:t>
            </a:r>
            <a:r>
              <a:rPr lang="en-US" sz="3600" b="1" dirty="0" smtClean="0">
                <a:solidFill>
                  <a:srgbClr val="00B050"/>
                </a:solidFill>
              </a:rPr>
              <a:t>Predict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5191" y="2056686"/>
            <a:ext cx="116967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 Create </a:t>
            </a:r>
            <a:r>
              <a:rPr lang="en-US" sz="2000" dirty="0" err="1">
                <a:solidFill>
                  <a:srgbClr val="6A9955"/>
                </a:solidFill>
                <a:latin typeface="Consolas" panose="020B0609020204030204" pitchFamily="49" charset="0"/>
              </a:rPr>
              <a:t>PredictionEngine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 passing above model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PredictionEngine</a:t>
            </a:r>
            <a:r>
              <a:rPr lang="en-US" sz="2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SentimentData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SentimentPrediction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predictionFunction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mlContext.Model.CreatePredictionEngine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SentimentData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SentimentPrediction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&gt;(model);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 Create sample text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SentimentData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sampleStatement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 err="1">
                <a:solidFill>
                  <a:srgbClr val="569CD6"/>
                </a:solidFill>
                <a:latin typeface="Consolas" panose="020B0609020204030204" pitchFamily="49" charset="0"/>
              </a:rPr>
              <a:t>SentimentData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    </a:t>
            </a:r>
            <a:r>
              <a:rPr lang="en-US" sz="20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SentimentText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000" dirty="0">
                <a:solidFill>
                  <a:srgbClr val="CE9178"/>
                </a:solidFill>
                <a:latin typeface="Consolas" panose="020B0609020204030204" pitchFamily="49" charset="0"/>
              </a:rPr>
              <a:t>"This was a very bad steak"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2000" dirty="0" smtClean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en-US" sz="2000" dirty="0">
                <a:solidFill>
                  <a:srgbClr val="6A9955"/>
                </a:solidFill>
                <a:latin typeface="Consolas" panose="020B0609020204030204" pitchFamily="49" charset="0"/>
              </a:rPr>
              <a:t> Predict</a:t>
            </a:r>
            <a:endParaRPr lang="en-US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000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resultPrediction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predictionFunction.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Predict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D4D4D4"/>
                </a:solidFill>
                <a:latin typeface="Consolas" panose="020B0609020204030204" pitchFamily="49" charset="0"/>
              </a:rPr>
              <a:t>sampleStatement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75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155" y="286603"/>
            <a:ext cx="11222181" cy="1450757"/>
          </a:xfrm>
        </p:spPr>
        <p:txBody>
          <a:bodyPr>
            <a:normAutofit/>
          </a:bodyPr>
          <a:lstStyle/>
          <a:p>
            <a:r>
              <a:rPr lang="en-US" sz="4000" dirty="0"/>
              <a:t>Load -&gt; Transform -&gt; Train -&gt; </a:t>
            </a:r>
            <a:r>
              <a:rPr lang="en-US" sz="4000" dirty="0" smtClean="0"/>
              <a:t>Evaluate -&gt; Predict -&gt; </a:t>
            </a:r>
            <a:r>
              <a:rPr lang="en-US" sz="4000" b="1" dirty="0" smtClean="0">
                <a:solidFill>
                  <a:srgbClr val="00B050"/>
                </a:solidFill>
              </a:rPr>
              <a:t>Save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3292" y="2925771"/>
            <a:ext cx="11544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A9955"/>
                </a:solidFill>
                <a:latin typeface="Consolas" panose="020B0609020204030204" pitchFamily="49" charset="0"/>
              </a:rPr>
              <a:t>// Save Model</a:t>
            </a:r>
            <a:endParaRPr lang="en-US" sz="2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28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mlContext.Model.</a:t>
            </a:r>
            <a:r>
              <a:rPr lang="en-US" sz="2800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Save</a:t>
            </a:r>
            <a:r>
              <a:rPr lang="en-US" sz="2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(model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2800" dirty="0" err="1">
                <a:solidFill>
                  <a:srgbClr val="D4D4D4"/>
                </a:solidFill>
                <a:latin typeface="Consolas" panose="020B0609020204030204" pitchFamily="49" charset="0"/>
              </a:rPr>
              <a:t>splitDataView.TrainSet.Schema,</a:t>
            </a:r>
            <a:r>
              <a:rPr lang="en-US" sz="2800" dirty="0" err="1">
                <a:solidFill>
                  <a:srgbClr val="CE9178"/>
                </a:solidFill>
                <a:latin typeface="Consolas" panose="020B0609020204030204" pitchFamily="49" charset="0"/>
              </a:rPr>
              <a:t>"model.zip</a:t>
            </a:r>
            <a:r>
              <a:rPr lang="en-US" sz="2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en-US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07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2" y="947057"/>
            <a:ext cx="3827085" cy="625929"/>
          </a:xfrm>
        </p:spPr>
        <p:txBody>
          <a:bodyPr>
            <a:normAutofit/>
          </a:bodyPr>
          <a:lstStyle/>
          <a:p>
            <a:r>
              <a:rPr lang="en-US" dirty="0"/>
              <a:t>B</a:t>
            </a:r>
            <a:r>
              <a:rPr lang="en-US" dirty="0" smtClean="0"/>
              <a:t>inary Classification</a:t>
            </a:r>
            <a:endParaRPr lang="en-US" dirty="0"/>
          </a:p>
        </p:txBody>
      </p:sp>
      <p:pic>
        <p:nvPicPr>
          <p:cNvPr id="10242" name="Picture 2" descr="https://lh6.googleusercontent.com/BNsmHvgizJ9TDmg4OjO9poUK0ON45xszUfb6ImwJGUrEEAwkc1l6vB_ulY1gbckG9l7Jx7fcr4waWXfZpogJ5pplvodOUs5eV380055tRR6P_tFmkVr4W334K826m8cBiDV3277SnAI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7812" y="546186"/>
            <a:ext cx="3942947" cy="583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990" y="1796143"/>
            <a:ext cx="3856037" cy="4114800"/>
          </a:xfrm>
        </p:spPr>
        <p:txBody>
          <a:bodyPr>
            <a:normAutofit lnSpcReduction="10000"/>
          </a:bodyPr>
          <a:lstStyle/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Titanic - Survival Prediction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Label and Features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Train </a:t>
            </a:r>
            <a:r>
              <a:rPr lang="en-US" sz="2000" dirty="0"/>
              <a:t>model using ML.Net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Train using AutoML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Code generation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Accuracy </a:t>
            </a:r>
            <a:r>
              <a:rPr lang="en-US" sz="2000" dirty="0" smtClean="0"/>
              <a:t>improvement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Data: </a:t>
            </a:r>
            <a:r>
              <a:rPr lang="en-US" sz="2000" dirty="0">
                <a:hlinkClick r:id="rId4"/>
              </a:rPr>
              <a:t>https://web.stanford.edu/class/archive/cs/cs109/cs109.1166/problem12.html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42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Titanic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41" y="1908048"/>
            <a:ext cx="11335671" cy="39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6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Load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" y="2397252"/>
            <a:ext cx="11960825" cy="20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5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04359" y="3966719"/>
            <a:ext cx="59081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おはよ ございます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35184" y="5064001"/>
            <a:ext cx="4528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Good Morning</a:t>
            </a:r>
            <a:endParaRPr lang="en-US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78894" y="620025"/>
            <a:ext cx="4641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Identify language</a:t>
            </a:r>
            <a:endParaRPr lang="en-US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3154" y="2192922"/>
            <a:ext cx="231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Bonjour</a:t>
            </a:r>
            <a:endParaRPr lang="en-US" sz="4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586773" y="2671415"/>
            <a:ext cx="3690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/>
              <a:t>Guten</a:t>
            </a:r>
            <a:r>
              <a:rPr lang="en-US" sz="4000" b="1" dirty="0" smtClean="0"/>
              <a:t> Morgen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56695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8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-&gt; </a:t>
            </a:r>
            <a:r>
              <a:rPr lang="en-US" b="1" dirty="0" smtClean="0">
                <a:solidFill>
                  <a:srgbClr val="00B050"/>
                </a:solidFill>
              </a:rPr>
              <a:t>Transform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61" y="2659785"/>
            <a:ext cx="9845147" cy="197927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303264" y="3796188"/>
            <a:ext cx="149961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790092" y="4118196"/>
            <a:ext cx="2200656" cy="609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89836" y="4502938"/>
            <a:ext cx="1200912" cy="609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8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-&gt; Transform -&gt; </a:t>
            </a:r>
            <a:r>
              <a:rPr lang="en-US" b="1" dirty="0" smtClean="0">
                <a:solidFill>
                  <a:srgbClr val="00B050"/>
                </a:solidFill>
              </a:rPr>
              <a:t>Train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2901316"/>
            <a:ext cx="11430000" cy="206692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75360" y="4267200"/>
            <a:ext cx="1207008" cy="1219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19344" y="4956049"/>
            <a:ext cx="542544" cy="1219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48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-&gt; Transform -&gt; Train -&gt; </a:t>
            </a:r>
            <a:r>
              <a:rPr lang="en-US" b="1" dirty="0" smtClean="0">
                <a:solidFill>
                  <a:srgbClr val="00B050"/>
                </a:solidFill>
              </a:rPr>
              <a:t>Evaluate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1" y="2308479"/>
            <a:ext cx="11913489" cy="198862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248400" y="3667309"/>
            <a:ext cx="1127760" cy="248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7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Load -&gt; Transform -&gt; Train -&gt; </a:t>
            </a:r>
            <a:r>
              <a:rPr lang="en-US" sz="4400" dirty="0" smtClean="0"/>
              <a:t>Evaluate -&gt; </a:t>
            </a:r>
            <a:r>
              <a:rPr lang="en-US" sz="4400" b="1" dirty="0" smtClean="0">
                <a:solidFill>
                  <a:srgbClr val="00B050"/>
                </a:solidFill>
              </a:rPr>
              <a:t>Save</a:t>
            </a:r>
            <a:endParaRPr lang="en-US" sz="4400" b="1" dirty="0">
              <a:solidFill>
                <a:srgbClr val="00B05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938272" y="4255008"/>
            <a:ext cx="59740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2719387"/>
            <a:ext cx="109537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5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Load -&gt; Transform -&gt; Train -&gt; Evaluate -&gt; </a:t>
            </a:r>
            <a:r>
              <a:rPr lang="en-US" sz="3600" dirty="0" smtClean="0"/>
              <a:t>Save -&gt; </a:t>
            </a:r>
            <a:r>
              <a:rPr lang="en-US" sz="3600" b="1" dirty="0" smtClean="0">
                <a:solidFill>
                  <a:srgbClr val="00B050"/>
                </a:solidFill>
              </a:rPr>
              <a:t>Predict</a:t>
            </a:r>
            <a:endParaRPr lang="en-US" sz="3600" b="1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81" y="1830202"/>
            <a:ext cx="7919398" cy="430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0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Load a model</a:t>
            </a:r>
            <a:endParaRPr lang="en-US" sz="3600" b="1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968" y="2087354"/>
            <a:ext cx="9862576" cy="27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1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AutoML</a:t>
            </a:r>
            <a:r>
              <a:rPr lang="en-US" dirty="0" smtClean="0"/>
              <a:t> – In Preview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220395"/>
              </p:ext>
            </p:extLst>
          </p:nvPr>
        </p:nvGraphicFramePr>
        <p:xfrm>
          <a:off x="1217357" y="1916049"/>
          <a:ext cx="9938323" cy="3172694"/>
        </p:xfrm>
        <a:graphic>
          <a:graphicData uri="http://schemas.openxmlformats.org/drawingml/2006/table">
            <a:tbl>
              <a:tblPr/>
              <a:tblGrid>
                <a:gridCol w="818708">
                  <a:extLst>
                    <a:ext uri="{9D8B030D-6E8A-4147-A177-3AD203B41FA5}">
                      <a16:colId xmlns:a16="http://schemas.microsoft.com/office/drawing/2014/main" val="299263444"/>
                    </a:ext>
                  </a:extLst>
                </a:gridCol>
                <a:gridCol w="5174963">
                  <a:extLst>
                    <a:ext uri="{9D8B030D-6E8A-4147-A177-3AD203B41FA5}">
                      <a16:colId xmlns:a16="http://schemas.microsoft.com/office/drawing/2014/main" val="1409280822"/>
                    </a:ext>
                  </a:extLst>
                </a:gridCol>
                <a:gridCol w="3944652">
                  <a:extLst>
                    <a:ext uri="{9D8B030D-6E8A-4147-A177-3AD203B41FA5}">
                      <a16:colId xmlns:a16="http://schemas.microsoft.com/office/drawing/2014/main" val="2467651037"/>
                    </a:ext>
                  </a:extLst>
                </a:gridCol>
              </a:tblGrid>
              <a:tr h="477868">
                <a:tc>
                  <a:txBody>
                    <a:bodyPr/>
                    <a:lstStyle/>
                    <a:p>
                      <a:r>
                        <a:rPr lang="en-US" sz="2000" b="1" dirty="0" err="1">
                          <a:solidFill>
                            <a:schemeClr val="bg2"/>
                          </a:solidFill>
                          <a:effectLst/>
                        </a:rPr>
                        <a:t>S.No</a:t>
                      </a:r>
                      <a:endParaRPr lang="en-US" sz="2000" b="1" dirty="0">
                        <a:solidFill>
                          <a:schemeClr val="bg2"/>
                        </a:solidFill>
                        <a:effectLst/>
                      </a:endParaRP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2"/>
                          </a:solidFill>
                          <a:effectLst/>
                        </a:rPr>
                        <a:t>Custom ML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solidFill>
                            <a:schemeClr val="bg2"/>
                          </a:solidFill>
                          <a:effectLst/>
                        </a:rPr>
                        <a:t>AutoML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344510"/>
                  </a:ext>
                </a:extLst>
              </a:tr>
              <a:tr h="681437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2"/>
                          </a:solidFill>
                          <a:effectLst/>
                        </a:rPr>
                        <a:t>1.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Manually experiment with different algorithms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2"/>
                          </a:solidFill>
                          <a:effectLst/>
                        </a:rPr>
                        <a:t>Runs different algorithms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096355"/>
                  </a:ext>
                </a:extLst>
              </a:tr>
              <a:tr h="845458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2"/>
                          </a:solidFill>
                          <a:effectLst/>
                        </a:rPr>
                        <a:t>2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Time consuming in identifying best algorithm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Runs many algorithm without code changes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380104"/>
                  </a:ext>
                </a:extLst>
              </a:tr>
              <a:tr h="690063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2"/>
                          </a:solidFill>
                          <a:effectLst/>
                        </a:rPr>
                        <a:t>3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Provides better control of algorithms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No control over algorithm selection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061853"/>
                  </a:ext>
                </a:extLst>
              </a:tr>
              <a:tr h="477868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bg2"/>
                          </a:solidFill>
                          <a:effectLst/>
                        </a:rPr>
                        <a:t>4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Manually write code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/>
                          </a:solidFill>
                          <a:effectLst/>
                        </a:rPr>
                        <a:t>Auto-generates code</a:t>
                      </a:r>
                    </a:p>
                  </a:txBody>
                  <a:tcPr marL="99060" marR="99060" anchor="ctr">
                    <a:lnL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6354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217356" y="5088743"/>
            <a:ext cx="107673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dirty="0" err="1" smtClean="0"/>
              <a:t>mlnet</a:t>
            </a:r>
            <a:r>
              <a:rPr lang="en-US" dirty="0" smtClean="0"/>
              <a:t> </a:t>
            </a:r>
            <a:r>
              <a:rPr lang="en-US" dirty="0"/>
              <a:t>auto-train --task binary-classification --dataset "titanic.csv" --label-column-index 0 --has-header true --max-exploration-time 30</a:t>
            </a:r>
          </a:p>
        </p:txBody>
      </p:sp>
    </p:spTree>
    <p:extLst>
      <p:ext uri="{BB962C8B-B14F-4D97-AF65-F5344CB8AC3E}">
        <p14:creationId xmlns:p14="http://schemas.microsoft.com/office/powerpoint/2010/main" val="36885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485" y="993058"/>
            <a:ext cx="3783542" cy="569042"/>
          </a:xfrm>
        </p:spPr>
        <p:txBody>
          <a:bodyPr>
            <a:normAutofit/>
          </a:bodyPr>
          <a:lstStyle/>
          <a:p>
            <a:r>
              <a:rPr lang="en-US" dirty="0" smtClean="0"/>
              <a:t>Interoperability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6990" y="1687286"/>
            <a:ext cx="3856037" cy="2227006"/>
          </a:xfrm>
        </p:spPr>
        <p:txBody>
          <a:bodyPr>
            <a:normAutofit lnSpcReduction="10000"/>
          </a:bodyPr>
          <a:lstStyle/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Photo-Search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ML.Net + ONNX</a:t>
            </a:r>
            <a:endParaRPr lang="en-US" sz="2000" dirty="0"/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Keras CNN Model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No </a:t>
            </a:r>
            <a:r>
              <a:rPr lang="en-US" sz="2000" dirty="0"/>
              <a:t>rewrite of algorithms/model</a:t>
            </a:r>
          </a:p>
          <a:p>
            <a:pPr marL="228600" indent="-228600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Save effort and time</a:t>
            </a:r>
          </a:p>
          <a:p>
            <a:endParaRPr lang="en-US" dirty="0"/>
          </a:p>
        </p:txBody>
      </p:sp>
      <p:pic>
        <p:nvPicPr>
          <p:cNvPr id="11266" name="Picture 2" descr="https://lh5.googleusercontent.com/pQtao83quyv5hjyvCmeb38e57PuHxpoYvhAaobxkm4u9XQ9YBRl2WfbfVLaJeiQGUPmzb7vOpruUGa9AGknmp2tYzCyTlB5-Jnl9YbHp2fAF6g19o5ebVpR31mV4gRj5v0q900J4-j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291" y="993058"/>
            <a:ext cx="5915025" cy="439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45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 – C#/F#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71" y="1845734"/>
            <a:ext cx="7142955" cy="4493149"/>
          </a:xfrm>
          <a:prstGeom prst="rect">
            <a:avLst/>
          </a:prstGeom>
          <a:solidFill>
            <a:schemeClr val="accent6"/>
          </a:solidFill>
        </p:spPr>
      </p:pic>
      <p:cxnSp>
        <p:nvCxnSpPr>
          <p:cNvPr id="8" name="Straight Connector 7"/>
          <p:cNvCxnSpPr/>
          <p:nvPr/>
        </p:nvCxnSpPr>
        <p:spPr>
          <a:xfrm flipV="1">
            <a:off x="7783033" y="2392325"/>
            <a:ext cx="552893" cy="10633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02234" y="6447257"/>
            <a:ext cx="852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https://mybinder.org/v2/gh/CESARDELATORRE/mlnet-on-jupyter-samples/master</a:t>
            </a:r>
          </a:p>
        </p:txBody>
      </p:sp>
    </p:spTree>
    <p:extLst>
      <p:ext uri="{BB962C8B-B14F-4D97-AF65-F5344CB8AC3E}">
        <p14:creationId xmlns:p14="http://schemas.microsoft.com/office/powerpoint/2010/main" val="395048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7360"/>
            <a:ext cx="11094719" cy="4674326"/>
          </a:xfrm>
        </p:spPr>
        <p:txBody>
          <a:bodyPr>
            <a:normAutofit fontScale="25000" lnSpcReduction="20000"/>
          </a:bodyPr>
          <a:lstStyle/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ML.Net : </a:t>
            </a:r>
            <a:r>
              <a:rPr lang="en-US" sz="8000" dirty="0">
                <a:hlinkClick r:id="rId3"/>
              </a:rPr>
              <a:t>https://dotnet.microsoft.com/apps/machinelearning-ai/ml-dotnet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ML.Net:  </a:t>
            </a:r>
            <a:r>
              <a:rPr lang="en-US" sz="8000" dirty="0">
                <a:hlinkClick r:id="rId4"/>
              </a:rPr>
              <a:t>https://devblogs.microsoft.com/cesardelatorre/what-is-ml-net-1-0-machine-learning-for-net/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ONNX : </a:t>
            </a:r>
            <a:r>
              <a:rPr lang="en-US" sz="8000" dirty="0">
                <a:hlinkClick r:id="rId5"/>
              </a:rPr>
              <a:t>https://onnx.ai/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Photo-Search (ONNX) : </a:t>
            </a:r>
            <a:r>
              <a:rPr lang="en-US" sz="8000" dirty="0">
                <a:hlinkClick r:id="rId6"/>
              </a:rPr>
              <a:t>https://github.com/Tak-Au/Photo-Search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Music Repair : </a:t>
            </a:r>
            <a:r>
              <a:rPr lang="en-US" sz="8000" dirty="0">
                <a:hlinkClick r:id="rId7"/>
              </a:rPr>
              <a:t>https://www.youtube.com/watch?v=nnV-1q-z9uE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 Cookbook : </a:t>
            </a:r>
            <a:r>
              <a:rPr lang="en-US" sz="8000" dirty="0">
                <a:hlinkClick r:id="rId8"/>
              </a:rPr>
              <a:t>https://github.com/dotnet/machinelearning/blob/master/docs/code/MlNetCookBook.md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Deploy to Azure functions : </a:t>
            </a:r>
            <a:r>
              <a:rPr lang="en-US" sz="8000" dirty="0">
                <a:hlinkClick r:id="rId9"/>
              </a:rPr>
              <a:t>http://luisquintanilla.me/2018/08/21/serverless-machine-learning-mlnet-azure-functions/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0"/>
              </a:rPr>
              <a:t>https://rubikscode.net/2019/02/18/ultimate-guide-to-machine-learning-with-ml-net/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1"/>
              </a:rPr>
              <a:t>https://www.youtube.com/watch?v=dojO4zEL9sg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2"/>
              </a:rPr>
              <a:t>https://www.youtube.com/watch?v=zy7Y9CHji2k</a:t>
            </a:r>
            <a:endParaRPr lang="en-US" sz="8000" dirty="0"/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7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50154" y="582570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Programming Languages</a:t>
            </a:r>
            <a:endParaRPr lang="en-US" sz="4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13187" y="1668209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769" y="1897146"/>
            <a:ext cx="8924925" cy="42640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19769" y="6461744"/>
            <a:ext cx="7405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Source: https</a:t>
            </a:r>
            <a:r>
              <a:rPr lang="en-US" dirty="0">
                <a:hlinkClick r:id="rId4"/>
              </a:rPr>
              <a:t>://insights.dice.com/2019/10/24/tiobe-top-eight-top-ten-open/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2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Q</a:t>
            </a:r>
            <a:r>
              <a:rPr lang="en-US" dirty="0" smtClean="0"/>
              <a:t>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76070"/>
            <a:ext cx="6654074" cy="6209210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/>
              <a:t>praveenraghuvanshi@gmail.com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3"/>
              </a:rPr>
              <a:t>https://</a:t>
            </a:r>
            <a:r>
              <a:rPr lang="en-US" sz="8000" dirty="0" smtClean="0">
                <a:hlinkClick r:id="rId3"/>
              </a:rPr>
              <a:t>in.linkedin.com/in/praveenraghuvanshi</a:t>
            </a:r>
            <a:endParaRPr lang="en-US" sz="8000" dirty="0" smtClean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https</a:t>
            </a:r>
            <a:r>
              <a:rPr lang="en-US" sz="8000" dirty="0">
                <a:hlinkClick r:id="rId4"/>
              </a:rPr>
              <a:t>://</a:t>
            </a:r>
            <a:r>
              <a:rPr lang="en-US" sz="8000" dirty="0" smtClean="0">
                <a:hlinkClick r:id="rId4"/>
              </a:rPr>
              <a:t>github.com/praveenraghuvanshi1512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@praveenraghuvan</a:t>
            </a:r>
          </a:p>
          <a:p>
            <a:pPr marL="0" indent="0">
              <a:lnSpc>
                <a:spcPct val="320000"/>
              </a:lnSpc>
              <a:buNone/>
            </a:pPr>
            <a:endParaRPr lang="en-US" sz="8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988" y="2401455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8" y="5204750"/>
            <a:ext cx="470611" cy="470611"/>
          </a:xfrm>
          <a:prstGeom prst="rect">
            <a:avLst/>
          </a:prstGeom>
        </p:spPr>
      </p:pic>
      <p:pic>
        <p:nvPicPr>
          <p:cNvPr id="1028" name="Picture 4" descr="Image result for email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348" y="1177941"/>
            <a:ext cx="554402" cy="38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ithub ico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099" y="3825240"/>
            <a:ext cx="479672" cy="50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74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: Type of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944687"/>
            <a:ext cx="7611291" cy="3977142"/>
          </a:xfrm>
        </p:spPr>
        <p:txBody>
          <a:bodyPr>
            <a:noAutofit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Is this A or B?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How much – or – How many?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How is this organized?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What should I do next</a:t>
            </a:r>
            <a:r>
              <a:rPr lang="en-US" sz="3200" dirty="0" smtClean="0"/>
              <a:t>?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Is number a Armstrong?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210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1026" name="Picture 2" descr="https://qphs.fs.quoracdn.net/main-qimg-618c6715829dda85caa78c64008fba8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9152" y="1970750"/>
            <a:ext cx="5054022" cy="377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03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4098" name="Picture 2" descr="https://qphs.fs.quoracdn.net/main-qimg-5f1259f60185549b4a3a6f170fb5d82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226" y="1881948"/>
            <a:ext cx="5694507" cy="418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Intellipaat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2050" name="Picture 2" descr="https://qphs.fs.quoracdn.net/main-qimg-7d5e5ebd8b9e71c2ddafeed92ec94e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350" y="1922319"/>
            <a:ext cx="5585131" cy="415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4"/>
              </a:rPr>
              <a:t>Intellipaat</a:t>
            </a:r>
            <a:r>
              <a:rPr lang="en-US" dirty="0" smtClean="0">
                <a:hlinkClick r:id="rId4"/>
              </a:rPr>
              <a:t>: https</a:t>
            </a:r>
            <a:r>
              <a:rPr lang="en-US" dirty="0">
                <a:hlinkClick r:id="rId4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1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CA72677B-2F8C-4192-8EBE-D360BE3B2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2503</TotalTime>
  <Words>683</Words>
  <Application>Microsoft Office PowerPoint</Application>
  <PresentationFormat>Widescreen</PresentationFormat>
  <Paragraphs>231</Paragraphs>
  <Slides>50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Consolas</vt:lpstr>
      <vt:lpstr>Retrospect</vt:lpstr>
      <vt:lpstr>Machine Learning with</vt:lpstr>
      <vt:lpstr>Introduction</vt:lpstr>
      <vt:lpstr>PowerPoint Presentation</vt:lpstr>
      <vt:lpstr>PowerPoint Presentation</vt:lpstr>
      <vt:lpstr>PowerPoint Presentation</vt:lpstr>
      <vt:lpstr>Quiz : Type of ML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Pre-Requisites of ML</vt:lpstr>
      <vt:lpstr>Types of Machine Learning</vt:lpstr>
      <vt:lpstr>Is it A or B? </vt:lpstr>
      <vt:lpstr>How much? How many? </vt:lpstr>
      <vt:lpstr>How is this organized?</vt:lpstr>
      <vt:lpstr>What should I Do now?</vt:lpstr>
      <vt:lpstr>ML Frameworks</vt:lpstr>
      <vt:lpstr>What is ML.Net?</vt:lpstr>
      <vt:lpstr>PowerPoint Presentation</vt:lpstr>
      <vt:lpstr>Proven at scale, Enterprise ready</vt:lpstr>
      <vt:lpstr>Possibilities</vt:lpstr>
      <vt:lpstr>Workflow</vt:lpstr>
      <vt:lpstr>Data pipeline</vt:lpstr>
      <vt:lpstr>Interoperability: ONNX Open Neural Network Exchange Format</vt:lpstr>
      <vt:lpstr>Performance</vt:lpstr>
      <vt:lpstr>Code Demo(s)</vt:lpstr>
      <vt:lpstr>Sentiment Analysis</vt:lpstr>
      <vt:lpstr>Dataset - Yelp reviews</vt:lpstr>
      <vt:lpstr>Load</vt:lpstr>
      <vt:lpstr>Load -&gt; Transform</vt:lpstr>
      <vt:lpstr>Load -&gt; Transform -&gt; Train</vt:lpstr>
      <vt:lpstr>Load -&gt; Transform -&gt; Train -&gt; Evaluate</vt:lpstr>
      <vt:lpstr>Load -&gt; Transform -&gt; Train -&gt; Evaluate -&gt; Predict</vt:lpstr>
      <vt:lpstr>Load -&gt; Transform -&gt; Train -&gt; Evaluate -&gt; Predict -&gt; Save</vt:lpstr>
      <vt:lpstr>Binary Classification</vt:lpstr>
      <vt:lpstr>Titanic Data</vt:lpstr>
      <vt:lpstr>Load</vt:lpstr>
      <vt:lpstr>Load -&gt; Transform</vt:lpstr>
      <vt:lpstr>Load -&gt; Transform -&gt; Train</vt:lpstr>
      <vt:lpstr>Load -&gt; Transform -&gt; Train -&gt; Evaluate</vt:lpstr>
      <vt:lpstr>Load -&gt; Transform -&gt; Train -&gt; Evaluate -&gt; Save</vt:lpstr>
      <vt:lpstr>Load -&gt; Transform -&gt; Train -&gt; Evaluate -&gt; Save -&gt; Predict</vt:lpstr>
      <vt:lpstr>Load a model</vt:lpstr>
      <vt:lpstr>AutoML – In Preview</vt:lpstr>
      <vt:lpstr>Interoperability</vt:lpstr>
      <vt:lpstr>Jupyter Notebook – C#/F#</vt:lpstr>
      <vt:lpstr>References</vt:lpstr>
      <vt:lpstr>Thank you  Q &amp; A</vt:lpstr>
    </vt:vector>
  </TitlesOfParts>
  <Company>Harman International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ML.Net</dc:title>
  <dc:creator>Raghuvanshi, Praveen</dc:creator>
  <cp:lastModifiedBy>Raghuvanshi, Praveen</cp:lastModifiedBy>
  <cp:revision>188</cp:revision>
  <dcterms:created xsi:type="dcterms:W3CDTF">2019-06-28T17:38:08Z</dcterms:created>
  <dcterms:modified xsi:type="dcterms:W3CDTF">2019-11-22T16:49:25Z</dcterms:modified>
</cp:coreProperties>
</file>